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64" r:id="rId5"/>
    <p:sldId id="262" r:id="rId6"/>
    <p:sldId id="266" r:id="rId7"/>
    <p:sldId id="277" r:id="rId8"/>
    <p:sldId id="278" r:id="rId9"/>
    <p:sldId id="279" r:id="rId10"/>
    <p:sldId id="280" r:id="rId11"/>
    <p:sldId id="281" r:id="rId12"/>
    <p:sldId id="268" r:id="rId13"/>
    <p:sldId id="269" r:id="rId14"/>
    <p:sldId id="275" r:id="rId15"/>
    <p:sldId id="270" r:id="rId16"/>
    <p:sldId id="271" r:id="rId17"/>
    <p:sldId id="276" r:id="rId18"/>
  </p:sldIdLst>
  <p:sldSz cx="9144000" cy="6858000" type="screen4x3"/>
  <p:notesSz cx="6797675" cy="992505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PT Sans" panose="020B0604020202020204" charset="-52"/>
      <p:regular r:id="rId25"/>
      <p:bold r:id="rId26"/>
      <p:italic r:id="rId27"/>
      <p:boldItalic r:id="rId28"/>
    </p:embeddedFont>
    <p:embeddedFont>
      <p:font typeface="PT Sans Bold" panose="020B0604020202020204" charset="-52"/>
      <p:bold r:id="rId2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FDC8963B-2963-4A12-835C-C8B844A45D57}">
          <p14:sldIdLst>
            <p14:sldId id="256"/>
            <p14:sldId id="257"/>
            <p14:sldId id="258"/>
            <p14:sldId id="264"/>
            <p14:sldId id="262"/>
            <p14:sldId id="266"/>
            <p14:sldId id="277"/>
            <p14:sldId id="278"/>
            <p14:sldId id="279"/>
            <p14:sldId id="280"/>
            <p14:sldId id="281"/>
            <p14:sldId id="268"/>
            <p14:sldId id="269"/>
            <p14:sldId id="275"/>
            <p14:sldId id="270"/>
            <p14:sldId id="271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nGeorgy" initials="L" lastIdx="2" clrIdx="0">
    <p:extLst>
      <p:ext uri="{19B8F6BF-5375-455C-9EA6-DF929625EA0E}">
        <p15:presenceInfo xmlns:p15="http://schemas.microsoft.com/office/powerpoint/2012/main" userId="LanGeorg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16F4A"/>
    <a:srgbClr val="4E2B10"/>
    <a:srgbClr val="E9C799"/>
    <a:srgbClr val="EAEFF7"/>
    <a:srgbClr val="D2DEEF"/>
    <a:srgbClr val="05336E"/>
    <a:srgbClr val="9966FF"/>
    <a:srgbClr val="9933FF"/>
    <a:srgbClr val="66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4" autoAdjust="0"/>
    <p:restoredTop sz="96433" autoAdjust="0"/>
  </p:normalViewPr>
  <p:slideViewPr>
    <p:cSldViewPr>
      <p:cViewPr varScale="1">
        <p:scale>
          <a:sx n="116" d="100"/>
          <a:sy n="116" d="100"/>
        </p:scale>
        <p:origin x="138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275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60" cy="497976"/>
          </a:xfrm>
          <a:prstGeom prst="rect">
            <a:avLst/>
          </a:prstGeom>
        </p:spPr>
        <p:txBody>
          <a:bodyPr vert="horz" lIns="92080" tIns="46040" rIns="92080" bIns="4604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50442" y="0"/>
            <a:ext cx="2945660" cy="497976"/>
          </a:xfrm>
          <a:prstGeom prst="rect">
            <a:avLst/>
          </a:prstGeom>
        </p:spPr>
        <p:txBody>
          <a:bodyPr vert="horz" lIns="92080" tIns="46040" rIns="92080" bIns="46040" rtlCol="0"/>
          <a:lstStyle>
            <a:lvl1pPr algn="r">
              <a:defRPr sz="1200"/>
            </a:lvl1pPr>
          </a:lstStyle>
          <a:p>
            <a:fld id="{DB6D814F-6E0E-46CE-8517-BB35E06AFC5C}" type="datetimeFigureOut">
              <a:rPr lang="ru-RU" smtClean="0"/>
              <a:pPr/>
              <a:t>20.06.2023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27076"/>
            <a:ext cx="2945660" cy="497975"/>
          </a:xfrm>
          <a:prstGeom prst="rect">
            <a:avLst/>
          </a:prstGeom>
        </p:spPr>
        <p:txBody>
          <a:bodyPr vert="horz" lIns="92080" tIns="46040" rIns="92080" bIns="4604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50442" y="9427076"/>
            <a:ext cx="2945660" cy="497975"/>
          </a:xfrm>
          <a:prstGeom prst="rect">
            <a:avLst/>
          </a:prstGeom>
        </p:spPr>
        <p:txBody>
          <a:bodyPr vert="horz" lIns="92080" tIns="46040" rIns="92080" bIns="46040" rtlCol="0" anchor="b"/>
          <a:lstStyle>
            <a:lvl1pPr algn="r">
              <a:defRPr sz="1200"/>
            </a:lvl1pPr>
          </a:lstStyle>
          <a:p>
            <a:fld id="{85695C4D-9335-43FB-99C5-B9AB722AE70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2216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247" cy="498088"/>
          </a:xfrm>
          <a:prstGeom prst="rect">
            <a:avLst/>
          </a:prstGeom>
        </p:spPr>
        <p:txBody>
          <a:bodyPr vert="horz" lIns="92080" tIns="46040" rIns="92080" bIns="4604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49826" y="0"/>
            <a:ext cx="2946246" cy="498088"/>
          </a:xfrm>
          <a:prstGeom prst="rect">
            <a:avLst/>
          </a:prstGeom>
        </p:spPr>
        <p:txBody>
          <a:bodyPr vert="horz" lIns="92080" tIns="46040" rIns="92080" bIns="46040" rtlCol="0"/>
          <a:lstStyle>
            <a:lvl1pPr algn="r">
              <a:defRPr sz="1200"/>
            </a:lvl1pPr>
          </a:lstStyle>
          <a:p>
            <a:fld id="{0E0E5748-41B3-46DE-9190-8AE1BB3070CB}" type="datetimeFigureOut">
              <a:rPr lang="ru-RU" smtClean="0"/>
              <a:pPr/>
              <a:t>20.06.2023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080" tIns="46040" rIns="92080" bIns="4604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288" y="4776540"/>
            <a:ext cx="5439101" cy="3908078"/>
          </a:xfrm>
          <a:prstGeom prst="rect">
            <a:avLst/>
          </a:prstGeom>
        </p:spPr>
        <p:txBody>
          <a:bodyPr vert="horz" lIns="92080" tIns="46040" rIns="92080" bIns="4604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6962"/>
            <a:ext cx="2946247" cy="498088"/>
          </a:xfrm>
          <a:prstGeom prst="rect">
            <a:avLst/>
          </a:prstGeom>
        </p:spPr>
        <p:txBody>
          <a:bodyPr vert="horz" lIns="92080" tIns="46040" rIns="92080" bIns="4604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49826" y="9426962"/>
            <a:ext cx="2946246" cy="498088"/>
          </a:xfrm>
          <a:prstGeom prst="rect">
            <a:avLst/>
          </a:prstGeom>
        </p:spPr>
        <p:txBody>
          <a:bodyPr vert="horz" lIns="92080" tIns="46040" rIns="92080" bIns="46040" rtlCol="0" anchor="b"/>
          <a:lstStyle>
            <a:lvl1pPr algn="r">
              <a:defRPr sz="1200"/>
            </a:lvl1pPr>
          </a:lstStyle>
          <a:p>
            <a:fld id="{BFC3B380-8B1A-487C-8AD4-7F43E0656F2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5599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58270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5754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9345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9102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53303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6972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51161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44842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5451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093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974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8184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8577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35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9953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067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C3B380-8B1A-487C-8AD4-7F43E0656F24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5082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629842" y="4120533"/>
            <a:ext cx="7885508" cy="903855"/>
          </a:xfrm>
        </p:spPr>
        <p:txBody>
          <a:bodyPr anchor="ctr">
            <a:normAutofit/>
          </a:bodyPr>
          <a:lstStyle>
            <a:lvl1pPr algn="l">
              <a:defRPr sz="4800"/>
            </a:lvl1pPr>
          </a:lstStyle>
          <a:p>
            <a:r>
              <a:rPr lang="ru-RU" dirty="0"/>
              <a:t>Название курса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2" hasCustomPrompt="1"/>
          </p:nvPr>
        </p:nvSpPr>
        <p:spPr>
          <a:xfrm>
            <a:off x="629841" y="5141913"/>
            <a:ext cx="7885509" cy="987117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ru-RU" dirty="0"/>
              <a:t>Модуль 1. Название модуля                                                               Блок 1. Название блока</a:t>
            </a:r>
          </a:p>
        </p:txBody>
      </p:sp>
      <p:sp>
        <p:nvSpPr>
          <p:cNvPr id="16" name="Текст 14"/>
          <p:cNvSpPr>
            <a:spLocks noGrp="1"/>
          </p:cNvSpPr>
          <p:nvPr>
            <p:ph type="body" sz="quarter" idx="13" hasCustomPrompt="1"/>
          </p:nvPr>
        </p:nvSpPr>
        <p:spPr>
          <a:xfrm>
            <a:off x="629841" y="3537012"/>
            <a:ext cx="7885509" cy="465994"/>
          </a:xfrm>
        </p:spPr>
        <p:txBody>
          <a:bodyPr anchor="b"/>
          <a:lstStyle>
            <a:lvl1pPr marL="0" indent="0">
              <a:buNone/>
              <a:defRPr baseline="0"/>
            </a:lvl1pPr>
          </a:lstStyle>
          <a:p>
            <a:pPr lvl="0"/>
            <a:r>
              <a:rPr lang="ru-RU" dirty="0"/>
              <a:t>Имя Фамилия</a:t>
            </a:r>
          </a:p>
        </p:txBody>
      </p:sp>
    </p:spTree>
    <p:extLst>
      <p:ext uri="{BB962C8B-B14F-4D97-AF65-F5344CB8AC3E}">
        <p14:creationId xmlns:p14="http://schemas.microsoft.com/office/powerpoint/2010/main" val="2923370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40531" y="1448978"/>
            <a:ext cx="8262938" cy="468005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440532" y="6356351"/>
            <a:ext cx="5931694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3998774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0532" y="554705"/>
            <a:ext cx="6017419" cy="72005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40531" y="1448978"/>
            <a:ext cx="4023457" cy="468005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80012" y="1448978"/>
            <a:ext cx="4017107" cy="468005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440532" y="6356351"/>
            <a:ext cx="5931694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2734006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заголовка 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0531" y="548968"/>
            <a:ext cx="6017419" cy="720054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31506" y="1496342"/>
            <a:ext cx="4023457" cy="9007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40530" y="2405958"/>
            <a:ext cx="4023458" cy="37230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80013" y="1505202"/>
            <a:ext cx="4010756" cy="90075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80012" y="2405958"/>
            <a:ext cx="4010757" cy="37230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440532" y="6356351"/>
            <a:ext cx="5931694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3015726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8072" y="545939"/>
            <a:ext cx="6009878" cy="725347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69922" y="1448980"/>
            <a:ext cx="4833547" cy="46800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48072" y="1448979"/>
            <a:ext cx="3205826" cy="468005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440532" y="6356351"/>
            <a:ext cx="5931694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3769671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идео + заголовок и объект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56986" y="548969"/>
            <a:ext cx="3915044" cy="990011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356986" y="1718982"/>
            <a:ext cx="5467561" cy="441004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251952" y="2798993"/>
            <a:ext cx="24975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</a:rPr>
              <a:t>НЕ ИСПОЛЬЗОВАТЬ</a:t>
            </a:r>
          </a:p>
        </p:txBody>
      </p:sp>
      <p:sp>
        <p:nvSpPr>
          <p:cNvPr id="6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487044" y="6356351"/>
            <a:ext cx="337503" cy="365125"/>
          </a:xfrm>
        </p:spPr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3356987" y="6356351"/>
            <a:ext cx="5062557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3354556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72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0532" y="557955"/>
            <a:ext cx="6017419" cy="72005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69922" y="1448979"/>
            <a:ext cx="4833547" cy="46800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40532" y="1448978"/>
            <a:ext cx="3213367" cy="468005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8"/>
          <p:cNvSpPr>
            <a:spLocks noGrp="1"/>
          </p:cNvSpPr>
          <p:nvPr>
            <p:ph type="body" sz="quarter" idx="13" hasCustomPrompt="1"/>
          </p:nvPr>
        </p:nvSpPr>
        <p:spPr>
          <a:xfrm>
            <a:off x="440532" y="6356351"/>
            <a:ext cx="5931694" cy="365125"/>
          </a:xfrm>
        </p:spPr>
        <p:txBody>
          <a:bodyPr anchor="ctr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dirty="0"/>
              <a:t>Номер/название модуля </a:t>
            </a:r>
            <a:r>
              <a:rPr lang="en-US" dirty="0"/>
              <a:t>| </a:t>
            </a:r>
            <a:r>
              <a:rPr lang="ru-RU" dirty="0"/>
              <a:t>Номер/название блока </a:t>
            </a:r>
          </a:p>
        </p:txBody>
      </p:sp>
    </p:spTree>
    <p:extLst>
      <p:ext uri="{BB962C8B-B14F-4D97-AF65-F5344CB8AC3E}">
        <p14:creationId xmlns:p14="http://schemas.microsoft.com/office/powerpoint/2010/main" val="4198234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0532" y="536574"/>
            <a:ext cx="5931694" cy="7321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40531" y="1448978"/>
            <a:ext cx="8262938" cy="46800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9CF352-453F-4415-BDE1-2AB62F125010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1964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72" r:id="rId6"/>
    <p:sldLayoutId id="2147483664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normalizeH="0" baseline="0">
          <a:solidFill>
            <a:srgbClr val="05336E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rgbClr val="05336E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57" userDrawn="1">
          <p15:clr>
            <a:srgbClr val="F26B43"/>
          </p15:clr>
        </p15:guide>
        <p15:guide id="2" pos="39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-18024" y="3501008"/>
            <a:ext cx="9108504" cy="903855"/>
          </a:xfrm>
        </p:spPr>
        <p:txBody>
          <a:bodyPr>
            <a:noAutofit/>
          </a:bodyPr>
          <a:lstStyle/>
          <a:p>
            <a:r>
              <a:rPr lang="ru-RU" sz="3200" dirty="0"/>
              <a:t>Оптимизация Распределения Машинных инструкций: Анализ алгоритмов Встраивания функций На </a:t>
            </a:r>
            <a:r>
              <a:rPr lang="en-US" sz="3200" dirty="0"/>
              <a:t>LLVM</a:t>
            </a:r>
            <a:endParaRPr lang="ru-RU" sz="3200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2"/>
          </p:nvPr>
        </p:nvSpPr>
        <p:spPr>
          <a:xfrm>
            <a:off x="22701" y="5157192"/>
            <a:ext cx="10514012" cy="987117"/>
          </a:xfrm>
        </p:spPr>
        <p:txBody>
          <a:bodyPr>
            <a:normAutofit fontScale="92500" lnSpcReduction="20000"/>
          </a:bodyPr>
          <a:lstStyle/>
          <a:p>
            <a:endParaRPr lang="ru-RU" sz="600" dirty="0"/>
          </a:p>
          <a:p>
            <a:r>
              <a:rPr lang="ru-RU" dirty="0"/>
              <a:t>Студент:		Мамонтов М.С.</a:t>
            </a:r>
          </a:p>
          <a:p>
            <a:r>
              <a:rPr lang="ru-RU" dirty="0"/>
              <a:t>Руководитель:	Пазников А.А.</a:t>
            </a:r>
          </a:p>
        </p:txBody>
      </p:sp>
    </p:spTree>
    <p:extLst>
      <p:ext uri="{BB962C8B-B14F-4D97-AF65-F5344CB8AC3E}">
        <p14:creationId xmlns:p14="http://schemas.microsoft.com/office/powerpoint/2010/main" val="1247648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0" y="1561095"/>
            <a:ext cx="6660232" cy="514830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Partial Inlining</a:t>
            </a:r>
            <a:r>
              <a:rPr lang="ru-RU" dirty="0"/>
              <a:t>– это оптимизация встраивания функций в LLVM, которая интегрирует только часть функции, а не всё тело.</a:t>
            </a:r>
          </a:p>
          <a:p>
            <a:pPr marL="0" indent="0">
              <a:buNone/>
            </a:pPr>
            <a:r>
              <a:rPr lang="ru-RU" dirty="0"/>
              <a:t>Особенности: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Частичное встраивание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Ограничение размера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Анализ использования переменных и данных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536574"/>
            <a:ext cx="7086600" cy="732186"/>
          </a:xfrm>
        </p:spPr>
        <p:txBody>
          <a:bodyPr>
            <a:normAutofit/>
          </a:bodyPr>
          <a:lstStyle/>
          <a:p>
            <a:r>
              <a:rPr lang="en-US" b="1" dirty="0"/>
              <a:t>Partial Inlining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6012161" y="2828835"/>
            <a:ext cx="3131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Алгоритм реализуется с помощью флага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-</a:t>
            </a:r>
            <a:r>
              <a:rPr lang="en-US" dirty="0"/>
              <a:t>max-partial-</a:t>
            </a:r>
            <a:r>
              <a:rPr lang="en-US" dirty="0" err="1"/>
              <a:t>inlining</a:t>
            </a:r>
            <a:r>
              <a:rPr lang="en-US" dirty="0"/>
              <a:t> = &lt;n&gt;</a:t>
            </a:r>
          </a:p>
        </p:txBody>
      </p:sp>
    </p:spTree>
    <p:extLst>
      <p:ext uri="{BB962C8B-B14F-4D97-AF65-F5344CB8AC3E}">
        <p14:creationId xmlns:p14="http://schemas.microsoft.com/office/powerpoint/2010/main" val="3194999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0" y="1561095"/>
            <a:ext cx="6660232" cy="514830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Aggressive Inlining</a:t>
            </a:r>
            <a:r>
              <a:rPr lang="ru-RU" dirty="0"/>
              <a:t>– это оптимизация встраивания функций в LLVM, которая активно интегрирует функцию в места её вызова.</a:t>
            </a:r>
          </a:p>
          <a:p>
            <a:pPr marL="0" indent="0">
              <a:buNone/>
            </a:pPr>
            <a:r>
              <a:rPr lang="ru-RU" dirty="0"/>
              <a:t>Особенности: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Рекурсивное встраивание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Комбинация оптимизаций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Максимальное встраивание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536574"/>
            <a:ext cx="7086600" cy="732186"/>
          </a:xfrm>
        </p:spPr>
        <p:txBody>
          <a:bodyPr>
            <a:normAutofit/>
          </a:bodyPr>
          <a:lstStyle/>
          <a:p>
            <a:r>
              <a:rPr lang="en-US" b="1" dirty="0"/>
              <a:t>Aggressive Inlining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6372227" y="2828835"/>
            <a:ext cx="27717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Алгоритм реализуется с помощью флага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-</a:t>
            </a:r>
            <a:r>
              <a:rPr lang="en-US" dirty="0"/>
              <a:t>inline-threshold = &lt;n&gt;</a:t>
            </a:r>
          </a:p>
        </p:txBody>
      </p:sp>
    </p:spTree>
    <p:extLst>
      <p:ext uri="{BB962C8B-B14F-4D97-AF65-F5344CB8AC3E}">
        <p14:creationId xmlns:p14="http://schemas.microsoft.com/office/powerpoint/2010/main" val="14009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-1" y="1268760"/>
            <a:ext cx="9144001" cy="4860270"/>
          </a:xfrm>
        </p:spPr>
        <p:txBody>
          <a:bodyPr/>
          <a:lstStyle/>
          <a:p>
            <a:pPr marL="0" indent="0">
              <a:buNone/>
            </a:pPr>
            <a:r>
              <a:rPr lang="ru-RU" sz="2400" dirty="0"/>
              <a:t>В качестве тестовой программы была выбрана </a:t>
            </a:r>
            <a:r>
              <a:rPr lang="en-US" sz="2400" dirty="0"/>
              <a:t>MCF Benchmark</a:t>
            </a:r>
            <a:r>
              <a:rPr lang="ru-RU" sz="2400" dirty="0"/>
              <a:t> разработанная компанией </a:t>
            </a:r>
            <a:r>
              <a:rPr lang="en-US" sz="2400" dirty="0"/>
              <a:t>SPEC</a:t>
            </a:r>
            <a:r>
              <a:rPr lang="ru-RU" sz="2400" dirty="0"/>
              <a:t> на языке С. Данный бенчмарк представляет собой набор тестов для измерения производительности и является симуляцией работы многопоточной системы с предварительной загрузкой данных.</a:t>
            </a:r>
            <a:endParaRPr lang="en-US" sz="2400" dirty="0"/>
          </a:p>
          <a:p>
            <a:pPr marL="0" indent="0">
              <a:buNone/>
            </a:pPr>
            <a:r>
              <a:rPr lang="ru-RU" sz="2400" dirty="0"/>
              <a:t>Данный бенчмарк имеет 3 вида нагрузки</a:t>
            </a:r>
            <a:r>
              <a:rPr lang="en-US" sz="2400" dirty="0"/>
              <a:t>:</a:t>
            </a:r>
          </a:p>
          <a:p>
            <a:pPr lvl="0"/>
            <a:r>
              <a:rPr lang="en-US" sz="2400" dirty="0"/>
              <a:t>test </a:t>
            </a:r>
            <a:r>
              <a:rPr lang="ru-RU" sz="2400" dirty="0"/>
              <a:t>– маленькая нагрузка</a:t>
            </a:r>
            <a:r>
              <a:rPr lang="en-US" sz="2400" dirty="0"/>
              <a:t>;</a:t>
            </a:r>
            <a:endParaRPr lang="ru-RU" sz="2400" dirty="0"/>
          </a:p>
          <a:p>
            <a:pPr lvl="0"/>
            <a:r>
              <a:rPr lang="en-US" sz="2400" dirty="0"/>
              <a:t>train – </a:t>
            </a:r>
            <a:r>
              <a:rPr lang="ru-RU" sz="2400" dirty="0"/>
              <a:t>средняя нагрузка</a:t>
            </a:r>
            <a:r>
              <a:rPr lang="en-US" sz="2400" dirty="0"/>
              <a:t>;</a:t>
            </a:r>
            <a:endParaRPr lang="ru-RU" sz="2400" dirty="0"/>
          </a:p>
          <a:p>
            <a:pPr lvl="0"/>
            <a:r>
              <a:rPr lang="en-US" sz="2400" dirty="0"/>
              <a:t>retrate – </a:t>
            </a:r>
            <a:r>
              <a:rPr lang="ru-RU" sz="2400" dirty="0"/>
              <a:t>высокая нагрузка</a:t>
            </a:r>
            <a:r>
              <a:rPr lang="en-US" sz="2400" dirty="0"/>
              <a:t>;</a:t>
            </a:r>
            <a:endParaRPr lang="ru-RU" sz="2400" dirty="0"/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r>
              <a:rPr lang="ru-RU" sz="2400" dirty="0"/>
              <a:t>Тесты проводились на операционной системе </a:t>
            </a:r>
            <a:r>
              <a:rPr lang="en-US" sz="2400" dirty="0"/>
              <a:t>Ubuntu </a:t>
            </a:r>
            <a:r>
              <a:rPr lang="ru-RU" sz="2400" dirty="0"/>
              <a:t>версии 20.04 и компиляторе </a:t>
            </a:r>
            <a:r>
              <a:rPr lang="en-US" sz="2400" dirty="0"/>
              <a:t>Clang </a:t>
            </a:r>
            <a:r>
              <a:rPr lang="ru-RU" sz="2400" dirty="0"/>
              <a:t>версии 12.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536574"/>
            <a:ext cx="6372226" cy="73218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dirty="0"/>
              <a:t>Сборка тестовой программы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9130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517564"/>
            <a:ext cx="7236296" cy="93610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dirty="0"/>
              <a:t>Демонстрация результатов работы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Объект 7"/>
          <p:cNvSpPr>
            <a:spLocks noGrp="1"/>
          </p:cNvSpPr>
          <p:nvPr>
            <p:ph idx="1"/>
          </p:nvPr>
        </p:nvSpPr>
        <p:spPr>
          <a:xfrm>
            <a:off x="10105891" y="6644727"/>
            <a:ext cx="180033" cy="17975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8BA0E7D-BAD8-48F9-8696-A7DC74379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12" y="1340768"/>
            <a:ext cx="8573386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71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-252536" y="1628800"/>
            <a:ext cx="5349085" cy="486027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Test – </a:t>
            </a:r>
            <a:r>
              <a:rPr lang="ru-RU" dirty="0"/>
              <a:t>маленькая нагрузка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dirty="0"/>
              <a:t>Демонстрация результатов работы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82C2016-86A9-4EF0-BAB6-9B4676894B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6" t="10635" b="7478"/>
          <a:stretch/>
        </p:blipFill>
        <p:spPr>
          <a:xfrm>
            <a:off x="251520" y="2030221"/>
            <a:ext cx="4480020" cy="280831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F203C0-415E-4A2A-AB9D-28A4B07E921F}"/>
              </a:ext>
            </a:extLst>
          </p:cNvPr>
          <p:cNvSpPr txBox="1"/>
          <p:nvPr/>
        </p:nvSpPr>
        <p:spPr>
          <a:xfrm>
            <a:off x="4881019" y="1898402"/>
            <a:ext cx="4731541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Ускорение составило: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Always Inline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1,036 (3,6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%)</a:t>
            </a:r>
            <a:endParaRPr lang="ru-RU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Inline Only Locally – 1,032 (3,2%)</a:t>
            </a:r>
            <a:endParaRPr lang="ru-RU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Inline Small Functions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1,031 (3,1%)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Inline Hot Functions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1,035 (3,5%)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Partial Inlining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1,028 (2,8%)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Aggressive Inlining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1,039 (3,9%)</a:t>
            </a:r>
          </a:p>
          <a:p>
            <a:endParaRPr lang="ru-RU" sz="28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455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340637" y="1606635"/>
            <a:ext cx="4176490" cy="493227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Train – </a:t>
            </a:r>
            <a:r>
              <a:rPr lang="ru-RU" dirty="0"/>
              <a:t>средняя нагрузка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dirty="0"/>
              <a:t>Демонстрация результатов работы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AA49830-D0E4-49A8-89AD-4BD9FC68A5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16" t="9808" b="8756"/>
          <a:stretch/>
        </p:blipFill>
        <p:spPr>
          <a:xfrm>
            <a:off x="251520" y="2024843"/>
            <a:ext cx="4480020" cy="28083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1A8CBC-DBD6-4CDA-BDF2-3B5A212D4BF9}"/>
              </a:ext>
            </a:extLst>
          </p:cNvPr>
          <p:cNvSpPr txBox="1"/>
          <p:nvPr/>
        </p:nvSpPr>
        <p:spPr>
          <a:xfrm>
            <a:off x="4860032" y="1934406"/>
            <a:ext cx="532295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Ускорение составило: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Always Inline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1,011 (1,1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%)</a:t>
            </a:r>
            <a:endParaRPr lang="ru-RU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Inline Only Locally – 1,0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08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%)</a:t>
            </a:r>
            <a:endParaRPr lang="ru-RU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Inline Small Functions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1,034 (3,4%)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Inline Hot Functions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1,015 (1,5%)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Partial Inlining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1,005 (0,5%)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Aggressive Inlining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1,022 (2,2%)</a:t>
            </a:r>
          </a:p>
          <a:p>
            <a:endParaRPr lang="ru-RU" sz="28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09023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228853" y="1541249"/>
            <a:ext cx="7950370" cy="113955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Retrate –</a:t>
            </a:r>
            <a:r>
              <a:rPr lang="ru-RU" dirty="0"/>
              <a:t>высокая нагрузка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ru-RU" dirty="0"/>
              <a:t>Демонстрация результатов работы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34E2895-4F6E-4BAA-9F14-6A325F94CA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48" t="10727" b="6466"/>
          <a:stretch/>
        </p:blipFill>
        <p:spPr>
          <a:xfrm>
            <a:off x="251520" y="2000946"/>
            <a:ext cx="4451442" cy="28083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E4E3A5D-4089-465A-923D-D69BEB80A01D}"/>
              </a:ext>
            </a:extLst>
          </p:cNvPr>
          <p:cNvSpPr txBox="1"/>
          <p:nvPr/>
        </p:nvSpPr>
        <p:spPr>
          <a:xfrm>
            <a:off x="4932040" y="1913099"/>
            <a:ext cx="525661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Ускорение составило: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Always Inline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1,029 (2,9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%)</a:t>
            </a:r>
            <a:endParaRPr lang="ru-RU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Inline Only Locally – 1,0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43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%)</a:t>
            </a:r>
            <a:endParaRPr lang="ru-RU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Inline Small Functions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1,022 (2,2%)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Inline Hot Functions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1,042 (4,2%)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Partial Inlining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1,042 (4,2%)</a:t>
            </a:r>
          </a:p>
          <a:p>
            <a:pPr marL="34290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Aggressive Inlining</a:t>
            </a:r>
            <a:r>
              <a:rPr lang="ru-RU" dirty="0">
                <a:ea typeface="Times New Roman" panose="02020603050405020304" pitchFamily="18" charset="0"/>
                <a:cs typeface="Times New Roman" panose="02020603050405020304" pitchFamily="18" charset="0"/>
              </a:rPr>
              <a:t> – 1,052 (5,2%)</a:t>
            </a:r>
          </a:p>
          <a:p>
            <a:endParaRPr lang="ru-RU" sz="28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60550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Было изучено </a:t>
            </a:r>
            <a:r>
              <a:rPr lang="en-US" sz="2400" dirty="0"/>
              <a:t>API </a:t>
            </a:r>
            <a:r>
              <a:rPr lang="ru-RU" sz="2400" dirty="0"/>
              <a:t>в </a:t>
            </a:r>
            <a:r>
              <a:rPr lang="en-US" sz="2400" dirty="0"/>
              <a:t>LLVM;</a:t>
            </a:r>
            <a:endParaRPr lang="ru-RU" sz="2400" dirty="0"/>
          </a:p>
          <a:p>
            <a:r>
              <a:rPr lang="ru-RU" sz="2400" dirty="0"/>
              <a:t>Были реализованы проходы </a:t>
            </a:r>
            <a:r>
              <a:rPr lang="en-US" sz="2400" dirty="0"/>
              <a:t>LLVM</a:t>
            </a:r>
            <a:r>
              <a:rPr lang="ru-RU" sz="2400" dirty="0"/>
              <a:t>, запускающие оптимизации</a:t>
            </a:r>
            <a:r>
              <a:rPr lang="en-US" sz="2400" dirty="0"/>
              <a:t>;</a:t>
            </a:r>
            <a:endParaRPr lang="ru-RU" sz="2400" dirty="0"/>
          </a:p>
          <a:p>
            <a:r>
              <a:rPr lang="ru-RU" sz="2400" dirty="0"/>
              <a:t>Было выполнено профилирование</a:t>
            </a:r>
            <a:r>
              <a:rPr lang="en-US" sz="2400" dirty="0"/>
              <a:t>;</a:t>
            </a:r>
            <a:endParaRPr lang="ru-RU" sz="2400" dirty="0"/>
          </a:p>
          <a:p>
            <a:r>
              <a:rPr lang="ru-RU" sz="2400" dirty="0"/>
              <a:t>Были проведены тесты с целью выявления лучшего прироста производительности на тестовой программе</a:t>
            </a:r>
            <a:r>
              <a:rPr lang="en-US" sz="2400" dirty="0"/>
              <a:t>;</a:t>
            </a:r>
            <a:endParaRPr lang="ru-RU" sz="2400" dirty="0"/>
          </a:p>
          <a:p>
            <a:r>
              <a:rPr lang="ru-RU" sz="2400" dirty="0"/>
              <a:t>Результаты были проанализированы и даны рекомендации</a:t>
            </a:r>
            <a:r>
              <a:rPr lang="en-US" sz="2400" dirty="0"/>
              <a:t>;</a:t>
            </a:r>
          </a:p>
          <a:p>
            <a:r>
              <a:rPr lang="ru-RU" sz="2400" dirty="0"/>
              <a:t>Были найдены субоптимальные параметры алгоритмов</a:t>
            </a:r>
            <a:r>
              <a:rPr lang="en-US" sz="2400" dirty="0"/>
              <a:t>.</a:t>
            </a:r>
            <a:endParaRPr lang="ru-RU" sz="2400" dirty="0"/>
          </a:p>
          <a:p>
            <a:endParaRPr lang="ru-RU" sz="24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17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ru-RU" dirty="0"/>
              <a:t>заключение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024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35496" y="1448978"/>
            <a:ext cx="9108504" cy="450030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Aft>
                <a:spcPts val="4200"/>
              </a:spcAft>
              <a:buNone/>
            </a:pPr>
            <a:r>
              <a:rPr lang="ru-RU" sz="2400" dirty="0"/>
              <a:t>Целью данной дипломной работы является анализ алгоритмов встраивания функций на </a:t>
            </a:r>
            <a:r>
              <a:rPr lang="en-US" sz="2400" dirty="0"/>
              <a:t>LLVM</a:t>
            </a:r>
            <a:r>
              <a:rPr lang="ru-RU" sz="2400" dirty="0"/>
              <a:t>. Данное исследование может быть полезно тем, что при правильном использовании и комбинировании различных оптимизаций встраивания функций можно добиться значительного увеличения производительности программы. </a:t>
            </a:r>
          </a:p>
          <a:p>
            <a:pPr marL="0" indent="0">
              <a:lnSpc>
                <a:spcPct val="150000"/>
              </a:lnSpc>
              <a:spcAft>
                <a:spcPts val="4200"/>
              </a:spcAft>
              <a:buNone/>
            </a:pPr>
            <a:endParaRPr lang="ru-RU" sz="2400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работы</a:t>
            </a:r>
          </a:p>
        </p:txBody>
      </p:sp>
    </p:spTree>
    <p:extLst>
      <p:ext uri="{BB962C8B-B14F-4D97-AF65-F5344CB8AC3E}">
        <p14:creationId xmlns:p14="http://schemas.microsoft.com/office/powerpoint/2010/main" val="3727060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0" y="1448978"/>
            <a:ext cx="9144000" cy="5409022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Aft>
                <a:spcPts val="3600"/>
              </a:spcAft>
              <a:buNone/>
            </a:pPr>
            <a:r>
              <a:rPr lang="ru-RU" b="1" dirty="0"/>
              <a:t>Цель работы: Анализ алгоритмов встраивания функций на </a:t>
            </a:r>
            <a:r>
              <a:rPr lang="en-US" b="1" dirty="0"/>
              <a:t>LLVM</a:t>
            </a:r>
            <a:r>
              <a:rPr lang="ru-RU" b="1" dirty="0"/>
              <a:t>.</a:t>
            </a:r>
            <a:endParaRPr lang="ru-RU" sz="1000" dirty="0"/>
          </a:p>
          <a:p>
            <a:pPr marL="0" indent="0">
              <a:lnSpc>
                <a:spcPct val="100000"/>
              </a:lnSpc>
              <a:buNone/>
            </a:pPr>
            <a:r>
              <a:rPr lang="ru-RU" b="1" dirty="0"/>
              <a:t>Задачи работы:</a:t>
            </a:r>
          </a:p>
          <a:p>
            <a:pPr>
              <a:lnSpc>
                <a:spcPct val="100000"/>
              </a:lnSpc>
            </a:pPr>
            <a:r>
              <a:rPr lang="ru-RU" dirty="0"/>
              <a:t>Обзор существующих алгоритмов встраивания функций</a:t>
            </a:r>
          </a:p>
          <a:p>
            <a:pPr>
              <a:lnSpc>
                <a:spcPct val="100000"/>
              </a:lnSpc>
            </a:pPr>
            <a:r>
              <a:rPr lang="ru-RU" dirty="0"/>
              <a:t>Сборка и компиляция тестовых программ</a:t>
            </a:r>
          </a:p>
          <a:p>
            <a:pPr>
              <a:lnSpc>
                <a:spcPct val="100000"/>
              </a:lnSpc>
            </a:pPr>
            <a:r>
              <a:rPr lang="ru-RU" dirty="0"/>
              <a:t>Сбор результатов тестирования</a:t>
            </a:r>
          </a:p>
          <a:p>
            <a:pPr>
              <a:lnSpc>
                <a:spcPct val="100000"/>
              </a:lnSpc>
            </a:pPr>
            <a:r>
              <a:rPr lang="ru-RU" dirty="0"/>
              <a:t>Анализ результатов тестирования программ после оптимизации</a:t>
            </a:r>
          </a:p>
          <a:p>
            <a:pPr marL="0" indent="0">
              <a:lnSpc>
                <a:spcPct val="100000"/>
              </a:lnSpc>
              <a:buNone/>
            </a:pPr>
            <a:endParaRPr lang="ru-RU" b="1" dirty="0"/>
          </a:p>
          <a:p>
            <a:pPr marL="0" indent="0">
              <a:lnSpc>
                <a:spcPct val="100000"/>
              </a:lnSpc>
              <a:buNone/>
            </a:pPr>
            <a:endParaRPr lang="ru-RU" dirty="0"/>
          </a:p>
          <a:p>
            <a:pPr marL="0" indent="0">
              <a:lnSpc>
                <a:spcPct val="100000"/>
              </a:lnSpc>
              <a:buNone/>
            </a:pPr>
            <a:r>
              <a:rPr lang="ru-RU" sz="1000" dirty="0"/>
              <a:t> </a:t>
            </a:r>
          </a:p>
          <a:p>
            <a:pPr marL="0" indent="0">
              <a:lnSpc>
                <a:spcPct val="100000"/>
              </a:lnSpc>
              <a:buNone/>
            </a:pP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работы</a:t>
            </a:r>
          </a:p>
        </p:txBody>
      </p:sp>
    </p:spTree>
    <p:extLst>
      <p:ext uri="{BB962C8B-B14F-4D97-AF65-F5344CB8AC3E}">
        <p14:creationId xmlns:p14="http://schemas.microsoft.com/office/powerpoint/2010/main" val="3253143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48681"/>
            <a:ext cx="7086600" cy="941372"/>
          </a:xfrm>
        </p:spPr>
        <p:txBody>
          <a:bodyPr>
            <a:normAutofit fontScale="90000"/>
          </a:bodyPr>
          <a:lstStyle/>
          <a:p>
            <a:r>
              <a:rPr lang="ru-RU" dirty="0"/>
              <a:t>Обзор существующих алгоритмов Встраивания функций для </a:t>
            </a:r>
            <a:r>
              <a:rPr lang="en-US" dirty="0"/>
              <a:t>LLVM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0" y="1196752"/>
            <a:ext cx="9108504" cy="566124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en-US" sz="2400" dirty="0"/>
          </a:p>
          <a:p>
            <a:pPr>
              <a:lnSpc>
                <a:spcPct val="100000"/>
              </a:lnSpc>
            </a:pPr>
            <a:r>
              <a:rPr lang="ru-RU" sz="2400" dirty="0"/>
              <a:t>Существует несколько основных алгоритмов для встраивания функций: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Always Inline</a:t>
            </a:r>
            <a:r>
              <a:rPr lang="ru-RU" sz="2400" dirty="0"/>
              <a:t> (Всегда встраивать</a:t>
            </a:r>
            <a:r>
              <a:rPr lang="en-US" sz="2400" dirty="0"/>
              <a:t>)</a:t>
            </a:r>
            <a:r>
              <a:rPr lang="ru-RU" sz="2400" dirty="0"/>
              <a:t>;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Inline Only Locally (</a:t>
            </a:r>
            <a:r>
              <a:rPr lang="ru-RU" sz="2400" dirty="0"/>
              <a:t>Локальное встраивание</a:t>
            </a:r>
            <a:r>
              <a:rPr lang="en-US" sz="2400" dirty="0"/>
              <a:t>)</a:t>
            </a:r>
            <a:r>
              <a:rPr lang="ru-RU" sz="2400" dirty="0"/>
              <a:t>;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Inline Small Functions (</a:t>
            </a:r>
            <a:r>
              <a:rPr lang="ru-RU" sz="2400" dirty="0"/>
              <a:t>Встраивание маленьких функций</a:t>
            </a:r>
            <a:r>
              <a:rPr lang="en-US" sz="2400" dirty="0"/>
              <a:t>)</a:t>
            </a:r>
            <a:r>
              <a:rPr lang="ru-RU" sz="2400" dirty="0"/>
              <a:t>;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Inline Hot Functions (</a:t>
            </a:r>
            <a:r>
              <a:rPr lang="ru-RU" sz="2400" dirty="0"/>
              <a:t>Встраивание горячих функций</a:t>
            </a:r>
            <a:r>
              <a:rPr lang="en-US" sz="2400" dirty="0"/>
              <a:t>)</a:t>
            </a:r>
            <a:r>
              <a:rPr lang="ru-RU" sz="2400" dirty="0"/>
              <a:t>.</a:t>
            </a:r>
            <a:endParaRPr lang="en-US" sz="2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Partial Inlining (</a:t>
            </a:r>
            <a:r>
              <a:rPr lang="ru-RU" sz="2400" dirty="0"/>
              <a:t>Частичное встраивание</a:t>
            </a:r>
            <a:endParaRPr lang="en-US" sz="2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Aggressive Inlining</a:t>
            </a:r>
            <a:r>
              <a:rPr lang="ru-RU" sz="2400" dirty="0"/>
              <a:t> (Агрессивное встраивание)</a:t>
            </a:r>
          </a:p>
          <a:p>
            <a:pPr>
              <a:lnSpc>
                <a:spcPct val="100000"/>
              </a:lnSpc>
            </a:pPr>
            <a:endParaRPr lang="ru-RU" sz="24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ru-RU" sz="2400" dirty="0"/>
          </a:p>
          <a:p>
            <a:pPr>
              <a:lnSpc>
                <a:spcPct val="100000"/>
              </a:lnSpc>
            </a:pPr>
            <a:endParaRPr lang="ru-RU" sz="24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871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543230"/>
            <a:ext cx="8172921" cy="79208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u-RU" b="1" dirty="0"/>
              <a:t>Принцип работы встраивания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8" name="Объект 7">
            <a:extLst>
              <a:ext uri="{FF2B5EF4-FFF2-40B4-BE49-F238E27FC236}">
                <a16:creationId xmlns:a16="http://schemas.microsoft.com/office/drawing/2014/main" id="{88053AC2-0084-4BFA-94E8-E4A264099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48978"/>
            <a:ext cx="5364088" cy="46800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Главной сутью работы встраивания является интеграция тела функции в место её вызова. </a:t>
            </a:r>
          </a:p>
          <a:p>
            <a:pPr marL="0" indent="0">
              <a:buNone/>
            </a:pPr>
            <a:r>
              <a:rPr lang="ru-RU" sz="2400" dirty="0"/>
              <a:t>Данное действие приводит к:</a:t>
            </a:r>
          </a:p>
          <a:p>
            <a:r>
              <a:rPr lang="ru-RU" sz="2400" dirty="0"/>
              <a:t>Оптимизации доступа к памяти</a:t>
            </a:r>
          </a:p>
          <a:p>
            <a:r>
              <a:rPr lang="ru-RU" sz="2400" dirty="0"/>
              <a:t>Уменьшению накладных расходов на вызов функции</a:t>
            </a:r>
          </a:p>
          <a:p>
            <a:r>
              <a:rPr lang="ru-RU" sz="2400" dirty="0"/>
              <a:t>Улучшению предсказания переходов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15966A2-11B2-4B55-9C0C-110C99B91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3005" y="1448978"/>
            <a:ext cx="3780995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336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0" y="1561095"/>
            <a:ext cx="6660232" cy="514830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Always Inline</a:t>
            </a:r>
            <a:r>
              <a:rPr lang="ru-RU" dirty="0"/>
              <a:t>– это оптимизация встраивания функций в LLVM, которая всегда интегрирует функцию, независимо от её размера и контекста.</a:t>
            </a:r>
          </a:p>
          <a:p>
            <a:pPr marL="0" indent="0">
              <a:buNone/>
            </a:pPr>
            <a:r>
              <a:rPr lang="ru-RU" dirty="0"/>
              <a:t>Особенности: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Встраивание без ограничений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Отсутствие выбора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Множественные встроения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668" y="501648"/>
            <a:ext cx="8023225" cy="732186"/>
          </a:xfrm>
        </p:spPr>
        <p:txBody>
          <a:bodyPr>
            <a:normAutofit/>
          </a:bodyPr>
          <a:lstStyle/>
          <a:p>
            <a:r>
              <a:rPr lang="en-US" b="1" dirty="0"/>
              <a:t>Always inline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6804249" y="2828835"/>
            <a:ext cx="2339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Алгоритм реализуется с помощью флага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-</a:t>
            </a:r>
            <a:r>
              <a:rPr lang="en-US" dirty="0"/>
              <a:t>inline-all0</a:t>
            </a:r>
          </a:p>
        </p:txBody>
      </p:sp>
    </p:spTree>
    <p:extLst>
      <p:ext uri="{BB962C8B-B14F-4D97-AF65-F5344CB8AC3E}">
        <p14:creationId xmlns:p14="http://schemas.microsoft.com/office/powerpoint/2010/main" val="3708170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0" y="1561095"/>
            <a:ext cx="6660232" cy="514830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Inline Only Locally</a:t>
            </a:r>
            <a:r>
              <a:rPr lang="ru-RU" dirty="0"/>
              <a:t>– это оптимизация встраивания функций в LLVM, которая интегрирует функцию только в пределах текущего модуля.</a:t>
            </a:r>
          </a:p>
          <a:p>
            <a:pPr marL="0" indent="0">
              <a:buNone/>
            </a:pPr>
            <a:r>
              <a:rPr lang="ru-RU" dirty="0"/>
              <a:t>Особенности: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Локальное встраивание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Сохранение абстракций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Контроль размера кода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476672"/>
            <a:ext cx="8023225" cy="732186"/>
          </a:xfrm>
        </p:spPr>
        <p:txBody>
          <a:bodyPr>
            <a:normAutofit/>
          </a:bodyPr>
          <a:lstStyle/>
          <a:p>
            <a:r>
              <a:rPr lang="en-US" b="1" dirty="0"/>
              <a:t>Inline</a:t>
            </a:r>
            <a:r>
              <a:rPr lang="ru-RU" b="1" dirty="0"/>
              <a:t> </a:t>
            </a:r>
            <a:r>
              <a:rPr lang="en-US" b="1" dirty="0"/>
              <a:t>Only Locally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6804249" y="2828835"/>
            <a:ext cx="23397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Алгоритм реализуется с помощью флага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-</a:t>
            </a:r>
            <a:r>
              <a:rPr lang="en-US" dirty="0"/>
              <a:t>inline-cost-full</a:t>
            </a:r>
          </a:p>
        </p:txBody>
      </p:sp>
    </p:spTree>
    <p:extLst>
      <p:ext uri="{BB962C8B-B14F-4D97-AF65-F5344CB8AC3E}">
        <p14:creationId xmlns:p14="http://schemas.microsoft.com/office/powerpoint/2010/main" val="493652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0" y="1561095"/>
            <a:ext cx="6660232" cy="514830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Inline Small Functions</a:t>
            </a:r>
            <a:r>
              <a:rPr lang="ru-RU" dirty="0"/>
              <a:t>– это оптимизация встраивания функций в LLVM, которая интегрирует функцию только определённого размера.</a:t>
            </a:r>
          </a:p>
          <a:p>
            <a:pPr marL="0" indent="0">
              <a:buNone/>
            </a:pPr>
            <a:r>
              <a:rPr lang="ru-RU" dirty="0"/>
              <a:t>Особенности: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Встраивание только маленьких функций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Условия встраивания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536574"/>
            <a:ext cx="7086600" cy="732186"/>
          </a:xfrm>
        </p:spPr>
        <p:txBody>
          <a:bodyPr>
            <a:normAutofit/>
          </a:bodyPr>
          <a:lstStyle/>
          <a:p>
            <a:r>
              <a:rPr lang="en-US" b="1" dirty="0"/>
              <a:t>Inline</a:t>
            </a:r>
            <a:r>
              <a:rPr lang="ru-RU" b="1" dirty="0"/>
              <a:t> </a:t>
            </a:r>
            <a:r>
              <a:rPr lang="en-US" b="1" dirty="0"/>
              <a:t>small functions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6012161" y="2828835"/>
            <a:ext cx="3131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Алгоритм реализуется с помощью флага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-</a:t>
            </a:r>
            <a:r>
              <a:rPr lang="en-US" dirty="0"/>
              <a:t>inlinehint-threshold = &lt;n&gt;</a:t>
            </a:r>
          </a:p>
        </p:txBody>
      </p:sp>
    </p:spTree>
    <p:extLst>
      <p:ext uri="{BB962C8B-B14F-4D97-AF65-F5344CB8AC3E}">
        <p14:creationId xmlns:p14="http://schemas.microsoft.com/office/powerpoint/2010/main" val="1981238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0" y="1561095"/>
            <a:ext cx="6660232" cy="5148302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Inline Hot Functions</a:t>
            </a:r>
            <a:r>
              <a:rPr lang="ru-RU" dirty="0"/>
              <a:t>– это оптимизация встраивания функций в LLVM, которая интегрирует только </a:t>
            </a:r>
            <a:r>
              <a:rPr lang="en-US" dirty="0"/>
              <a:t>“</a:t>
            </a:r>
            <a:r>
              <a:rPr lang="ru-RU" dirty="0"/>
              <a:t>горячие</a:t>
            </a:r>
            <a:r>
              <a:rPr lang="en-US" dirty="0"/>
              <a:t>”</a:t>
            </a:r>
            <a:r>
              <a:rPr lang="ru-RU" dirty="0"/>
              <a:t> функции.</a:t>
            </a:r>
          </a:p>
          <a:p>
            <a:pPr marL="0" indent="0">
              <a:buNone/>
            </a:pPr>
            <a:r>
              <a:rPr lang="ru-RU" dirty="0"/>
              <a:t>Особенности: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Выбор горячей функции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Условие встраивания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ru-RU" dirty="0"/>
              <a:t>Оценка выгоды встраивания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FB0DE-8D94-4767-991F-04216DFF01F7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548680"/>
            <a:ext cx="8023225" cy="732186"/>
          </a:xfrm>
        </p:spPr>
        <p:txBody>
          <a:bodyPr>
            <a:normAutofit/>
          </a:bodyPr>
          <a:lstStyle/>
          <a:p>
            <a:r>
              <a:rPr lang="en-US" b="1" dirty="0"/>
              <a:t>Inline</a:t>
            </a:r>
            <a:r>
              <a:rPr lang="ru-RU" b="1" dirty="0"/>
              <a:t> </a:t>
            </a:r>
            <a:r>
              <a:rPr lang="en-US" b="1" dirty="0"/>
              <a:t>HOT functions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TextBox 9"/>
          <p:cNvSpPr txBox="1"/>
          <p:nvPr/>
        </p:nvSpPr>
        <p:spPr>
          <a:xfrm>
            <a:off x="6372227" y="2828835"/>
            <a:ext cx="27717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Алгоритм реализуется с помощью флага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-</a:t>
            </a:r>
            <a:r>
              <a:rPr lang="en-US" dirty="0" err="1"/>
              <a:t>aling</a:t>
            </a:r>
            <a:r>
              <a:rPr lang="en-US" dirty="0"/>
              <a:t>-all-functions</a:t>
            </a:r>
          </a:p>
        </p:txBody>
      </p:sp>
    </p:spTree>
    <p:extLst>
      <p:ext uri="{BB962C8B-B14F-4D97-AF65-F5344CB8AC3E}">
        <p14:creationId xmlns:p14="http://schemas.microsoft.com/office/powerpoint/2010/main" val="4019808738"/>
      </p:ext>
    </p:extLst>
  </p:cSld>
  <p:clrMapOvr>
    <a:masterClrMapping/>
  </p:clrMapOvr>
</p:sld>
</file>

<file path=ppt/theme/theme1.xml><?xml version="1.0" encoding="utf-8"?>
<a:theme xmlns:a="http://schemas.openxmlformats.org/drawingml/2006/main" name="Corp_theme_large">
  <a:themeElements>
    <a:clrScheme name="corp_colors">
      <a:dk1>
        <a:srgbClr val="05336E"/>
      </a:dk1>
      <a:lt1>
        <a:srgbClr val="FFFFFF"/>
      </a:lt1>
      <a:dk2>
        <a:srgbClr val="05336E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C490AA"/>
      </a:hlink>
      <a:folHlink>
        <a:srgbClr val="954F72"/>
      </a:folHlink>
    </a:clrScheme>
    <a:fontScheme name="Corp_fonts">
      <a:majorFont>
        <a:latin typeface="PT Sans Bold"/>
        <a:ea typeface=""/>
        <a:cs typeface=""/>
      </a:majorFont>
      <a:minorFont>
        <a:latin typeface="PT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_template_work v2.2.pptx" id="{1A74FCA1-E04C-49E2-95B4-0443114BC53F}" vid="{9415D9EE-84D5-47FC-809F-EDA2211BF15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Presentation_template_work v2.3 (1)</Template>
  <TotalTime>11912</TotalTime>
  <Words>769</Words>
  <Application>Microsoft Office PowerPoint</Application>
  <PresentationFormat>Экран (4:3)</PresentationFormat>
  <Paragraphs>155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PT Sans Bold</vt:lpstr>
      <vt:lpstr>Symbol</vt:lpstr>
      <vt:lpstr>Wingdings</vt:lpstr>
      <vt:lpstr>PT Sans</vt:lpstr>
      <vt:lpstr>Calibri</vt:lpstr>
      <vt:lpstr>Arial</vt:lpstr>
      <vt:lpstr>Corp_theme_large</vt:lpstr>
      <vt:lpstr>Оптимизация Распределения Машинных инструкций: Анализ алгоритмов Встраивания функций На LLVM</vt:lpstr>
      <vt:lpstr>Цель работы</vt:lpstr>
      <vt:lpstr>Описание работы</vt:lpstr>
      <vt:lpstr>Обзор существующих алгоритмов Встраивания функций для LLVM</vt:lpstr>
      <vt:lpstr>Принцип работы встраивания</vt:lpstr>
      <vt:lpstr>Always inline</vt:lpstr>
      <vt:lpstr>Inline Only Locally</vt:lpstr>
      <vt:lpstr>Inline small functions</vt:lpstr>
      <vt:lpstr>Inline HOT functions</vt:lpstr>
      <vt:lpstr>Partial Inlining</vt:lpstr>
      <vt:lpstr>Aggressive Inlining</vt:lpstr>
      <vt:lpstr>Сборка тестовой программы</vt:lpstr>
      <vt:lpstr>Демонстрация результатов работы</vt:lpstr>
      <vt:lpstr>Демонстрация результатов работы</vt:lpstr>
      <vt:lpstr>Демонстрация результатов работы</vt:lpstr>
      <vt:lpstr>Демонстрация результатов работы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Краткое руководство</dc:title>
  <dc:creator>Max</dc:creator>
  <cp:lastModifiedBy>Max</cp:lastModifiedBy>
  <cp:revision>481</cp:revision>
  <cp:lastPrinted>2023-06-20T17:17:45Z</cp:lastPrinted>
  <dcterms:created xsi:type="dcterms:W3CDTF">2020-03-11T22:11:57Z</dcterms:created>
  <dcterms:modified xsi:type="dcterms:W3CDTF">2023-06-20T18:33:10Z</dcterms:modified>
</cp:coreProperties>
</file>